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70" r:id="rId2"/>
    <p:sldId id="435" r:id="rId3"/>
    <p:sldId id="421" r:id="rId4"/>
    <p:sldId id="438" r:id="rId5"/>
    <p:sldId id="436" r:id="rId6"/>
    <p:sldId id="430" r:id="rId7"/>
    <p:sldId id="432" r:id="rId8"/>
    <p:sldId id="433" r:id="rId9"/>
    <p:sldId id="434" r:id="rId10"/>
    <p:sldId id="43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364" autoAdjust="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CB7B4-FBCA-4534-B704-005DE43FA573}" type="datetimeFigureOut">
              <a:rPr lang="de-AT" smtClean="0"/>
              <a:t>04.10.2018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2E991-016D-4A75-8C63-33463FFC69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1902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61425-3BDB-4EA7-B3BA-3CFB1FF9A2CD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D660-7D6E-4B06-9D99-54CBC543B8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35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Vielen</a:t>
            </a:r>
            <a:r>
              <a:rPr lang="en-GB" dirty="0"/>
              <a:t> Dank </a:t>
            </a:r>
            <a:r>
              <a:rPr lang="en-GB" dirty="0" err="1"/>
              <a:t>für</a:t>
            </a:r>
            <a:r>
              <a:rPr lang="en-GB" baseline="0" dirty="0"/>
              <a:t> die </a:t>
            </a:r>
            <a:r>
              <a:rPr lang="en-GB" baseline="0" dirty="0" err="1"/>
              <a:t>freundliche</a:t>
            </a:r>
            <a:r>
              <a:rPr lang="en-GB" baseline="0" dirty="0"/>
              <a:t> </a:t>
            </a:r>
            <a:r>
              <a:rPr lang="en-GB" baseline="0" dirty="0" err="1"/>
              <a:t>Einführung</a:t>
            </a:r>
            <a:r>
              <a:rPr lang="de-AT" baseline="0" dirty="0"/>
              <a:t>. Es ist mir eine Freude, Ihnen heute meine Forschungsarbeit zu kardiometabolischen Erkrankungen, dem Herzinfarkt, Schlaganfall und Diabetes zu vorzustellen.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9D660-7D6E-4B06-9D99-54CBC543B8D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74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6BC5A7-C061-4237-B662-BECAD0B82A2E}" type="slidenum">
              <a:rPr lang="en-US" altLang="en-US" sz="1200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AT" altLang="en-US" dirty="0">
                <a:latin typeface="Arial" panose="020B0604020202020204" pitchFamily="34" charset="0"/>
                <a:cs typeface="Arial" panose="020B0604020202020204" pitchFamily="34" charset="0"/>
              </a:rPr>
              <a:t>In dieser Situation stellen sich nun drei Fragen, entsprechend welcher dieser Vortrag gegliedert</a:t>
            </a:r>
            <a:r>
              <a:rPr lang="de-AT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sein wird</a:t>
            </a:r>
            <a:r>
              <a:rPr lang="de-AT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 eaLnBrk="1" hangingPunct="1">
              <a:buAutoNum type="arabicPeriod"/>
            </a:pPr>
            <a:r>
              <a:rPr lang="de-AT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Welche Auswirkung hat ein kardiometabolisches Ereignis auf die Lebenserwartung eines Menschen?</a:t>
            </a:r>
          </a:p>
          <a:p>
            <a:pPr marL="228600" indent="-228600" eaLnBrk="1" hangingPunct="1">
              <a:buAutoNum type="arabicPeriod"/>
            </a:pPr>
            <a:r>
              <a:rPr lang="de-AT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Gibt es andere Risikomarker – zusätzlich zu den klassischen Risikofaktoren – die mit kardiometabolisches Risiko zusammenhängen?</a:t>
            </a:r>
          </a:p>
          <a:p>
            <a:pPr marL="228600" indent="-228600" eaLnBrk="1" hangingPunct="1">
              <a:buAutoNum type="arabicPeriod"/>
            </a:pPr>
            <a:r>
              <a:rPr lang="de-AT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Gibt es Marker, die wir zusätzlich in der klinischen Routine messen sollten, um das Risiko einer Person besser einschätzen zu können?</a:t>
            </a:r>
            <a:endParaRPr lang="de-AT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AT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AT" altLang="en-US" dirty="0">
                <a:latin typeface="Arial" panose="020B0604020202020204" pitchFamily="34" charset="0"/>
                <a:cs typeface="Arial" panose="020B0604020202020204" pitchFamily="34" charset="0"/>
              </a:rPr>
              <a:t>Diese drei Fragen bilden die Grundstruktur meines Habilitationsvortages.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85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6BC5A7-C061-4237-B662-BECAD0B82A2E}" type="slidenum">
              <a:rPr lang="en-US" altLang="en-US" sz="1200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AT" altLang="en-US" dirty="0">
                <a:latin typeface="Arial" panose="020B0604020202020204" pitchFamily="34" charset="0"/>
                <a:cs typeface="Arial" panose="020B0604020202020204" pitchFamily="34" charset="0"/>
              </a:rPr>
              <a:t>Als erstes zeige ich Ihnen nun meine Ergebnisse bezüglich der Lebenserwartung bei</a:t>
            </a:r>
            <a:r>
              <a:rPr lang="de-AT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kardioetabolischen</a:t>
            </a:r>
            <a:r>
              <a:rPr lang="de-AT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Erkrankungen.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92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6BC5A7-C061-4237-B662-BECAD0B82A2E}" type="slidenum">
              <a:rPr lang="en-US" altLang="en-US" sz="120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AT" altLang="en-US" dirty="0">
                <a:latin typeface="Arial" panose="020B0604020202020204" pitchFamily="34" charset="0"/>
                <a:cs typeface="Arial" panose="020B0604020202020204" pitchFamily="34" charset="0"/>
              </a:rPr>
              <a:t>Als erstes zeige ich Ihnen nun meine Ergebnisse bezüglich der Lebenserwartung bei</a:t>
            </a:r>
            <a:r>
              <a:rPr lang="de-AT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kardioetabolischen</a:t>
            </a:r>
            <a:r>
              <a:rPr lang="de-AT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Erkrankungen.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73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6BC5A7-C061-4237-B662-BECAD0B82A2E}" type="slidenum">
              <a:rPr lang="en-US" alt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AT" altLang="en-US" dirty="0">
                <a:latin typeface="Arial" panose="020B0604020202020204" pitchFamily="34" charset="0"/>
                <a:cs typeface="Arial" panose="020B0604020202020204" pitchFamily="34" charset="0"/>
              </a:rPr>
              <a:t>Als erstes zeige ich Ihnen nun meine Ergebnisse bezüglich der Lebenserwartung bei</a:t>
            </a:r>
            <a:r>
              <a:rPr lang="de-AT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kardioetabolischen</a:t>
            </a:r>
            <a:r>
              <a:rPr lang="de-AT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Erkrankungen.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8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062E23-1AAF-4F3A-BADC-BD11D37EBD2A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E29A750-5E63-49DF-823E-45E2D18C89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8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062E23-1AAF-4F3A-BADC-BD11D37EBD2A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E29A750-5E63-49DF-823E-45E2D18C89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4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55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55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40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25625"/>
            <a:ext cx="3868340" cy="6794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875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25625"/>
            <a:ext cx="3887391" cy="6794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4"/>
            <a:ext cx="3887391" cy="3875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03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1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-9526" y="6621462"/>
            <a:ext cx="9153525" cy="229395"/>
          </a:xfrm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Dr Peter Willeit                                             </a:t>
            </a:r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AHA Scientific Sessions                                       November 8</a:t>
            </a:r>
            <a:r>
              <a:rPr lang="en-GB" baseline="3000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 2015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788024" y="6237312"/>
            <a:ext cx="3898777" cy="248627"/>
          </a:xfrm>
        </p:spPr>
        <p:txBody>
          <a:bodyPr anchor="b">
            <a:noAutofit/>
          </a:bodyPr>
          <a:lstStyle>
            <a:lvl1pPr marL="0" indent="0" algn="r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40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554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86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ancet.com/journals/lancet/article/PIIS0140-6736(18)31652-0/fulltex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S0140-6736(18)31652-0" TargetMode="External"/><Relationship Id="rId2" Type="http://schemas.openxmlformats.org/officeDocument/2006/relationships/hyperlink" Target="https://clinicalepi.i-med.ac.at/research/lpasc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S0140-6736(18)31652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S0140-6736(18)31652-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S0140-6736(18)31652-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S0140-6736(18)31652-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S0140-6736(18)31652-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S0140-6736(18)31652-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S0140-6736(18)31652-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S0140-6736(18)31652-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243" y="0"/>
            <a:ext cx="7323514" cy="6858000"/>
          </a:xfrm>
          <a:noFill/>
          <a:ln w="38100">
            <a:noFill/>
          </a:ln>
        </p:spPr>
        <p:txBody>
          <a:bodyPr anchor="ctr">
            <a:noAutofit/>
          </a:bodyPr>
          <a:lstStyle/>
          <a:p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Baseline and on-statin treatment lipoprotein(a) levels for prediction of cardiovascular events: Individual patient-data meta-analysis of statin outcome trials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b="0" dirty="0">
                <a:solidFill>
                  <a:schemeClr val="tx1"/>
                </a:solidFill>
              </a:rPr>
              <a:t>Slide deck</a:t>
            </a:r>
            <a:br>
              <a:rPr lang="en-US" sz="2400" b="0" dirty="0">
                <a:solidFill>
                  <a:schemeClr val="tx1"/>
                </a:solidFill>
              </a:rPr>
            </a:br>
            <a:br>
              <a:rPr lang="en-US" sz="2400" b="0" dirty="0">
                <a:solidFill>
                  <a:schemeClr val="tx1"/>
                </a:solidFill>
              </a:rPr>
            </a:br>
            <a:br>
              <a:rPr lang="en-US" sz="2400" b="0" dirty="0">
                <a:solidFill>
                  <a:schemeClr val="tx1"/>
                </a:solidFill>
              </a:rPr>
            </a:br>
            <a:br>
              <a:rPr lang="en-US" sz="2400" b="0" dirty="0">
                <a:solidFill>
                  <a:schemeClr val="tx1"/>
                </a:solidFill>
              </a:rPr>
            </a:br>
            <a:br>
              <a:rPr lang="en-US" sz="2400" b="0" dirty="0">
                <a:solidFill>
                  <a:schemeClr val="tx1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>The full text of the paper is available at</a:t>
            </a:r>
            <a:br>
              <a:rPr lang="en-GB" sz="1600" b="0" dirty="0">
                <a:solidFill>
                  <a:schemeClr val="tx1"/>
                </a:solidFill>
              </a:rPr>
            </a:br>
            <a:r>
              <a:rPr lang="de-AT" sz="1600" b="0" u="sng" dirty="0">
                <a:hlinkClick r:id="rId3"/>
              </a:rPr>
              <a:t>http://www.thelancet.com/journals/lancet/article/PIIS0140-6736(18)31652-0/fulltext</a:t>
            </a:r>
            <a:r>
              <a:rPr lang="en-GB" sz="1600" b="0" dirty="0"/>
              <a:t> </a:t>
            </a:r>
            <a:br>
              <a:rPr lang="en-GB" sz="1600" dirty="0"/>
            </a:br>
            <a:br>
              <a:rPr lang="en-GB" sz="1600" dirty="0"/>
            </a:br>
            <a:br>
              <a:rPr lang="en-US" sz="1600" b="0" dirty="0">
                <a:solidFill>
                  <a:schemeClr val="tx1"/>
                </a:solidFill>
              </a:rPr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731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meta-analysis demonstrates an approximately linear relationship of cardiovascular risk to levels of </a:t>
            </a:r>
            <a:r>
              <a:rPr lang="en-US" dirty="0" err="1"/>
              <a:t>Lp</a:t>
            </a:r>
            <a:r>
              <a:rPr lang="en-US" dirty="0"/>
              <a:t>(a), evident at </a:t>
            </a:r>
            <a:r>
              <a:rPr lang="en-US" dirty="0" err="1"/>
              <a:t>Lp</a:t>
            </a:r>
            <a:r>
              <a:rPr lang="en-US" dirty="0"/>
              <a:t>(a) levels 30-50 mg/</a:t>
            </a:r>
            <a:r>
              <a:rPr lang="en-US" dirty="0" err="1"/>
              <a:t>dL</a:t>
            </a:r>
            <a:r>
              <a:rPr lang="en-US" dirty="0"/>
              <a:t>, pronounced at levels ≥50 mg/</a:t>
            </a:r>
            <a:r>
              <a:rPr lang="en-US" dirty="0" err="1"/>
              <a:t>dL</a:t>
            </a:r>
            <a:r>
              <a:rPr lang="en-US" dirty="0"/>
              <a:t>, and persisting despite statin treatment. </a:t>
            </a:r>
          </a:p>
          <a:p>
            <a:endParaRPr lang="en-US" dirty="0"/>
          </a:p>
          <a:p>
            <a:r>
              <a:rPr lang="en-US" dirty="0"/>
              <a:t>The data provide a rationale for evaluating drugs that can specifically lower </a:t>
            </a:r>
            <a:r>
              <a:rPr lang="en-US" dirty="0" err="1"/>
              <a:t>Lp</a:t>
            </a:r>
            <a:r>
              <a:rPr lang="en-US" dirty="0"/>
              <a:t>(a) and might have the potential to reduce residual cardiovascular risk independent of statin treatment.</a:t>
            </a:r>
          </a:p>
          <a:p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628650" y="4804756"/>
            <a:ext cx="7886700" cy="13799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>
                <a:solidFill>
                  <a:srgbClr val="C00000"/>
                </a:solidFill>
              </a:rPr>
              <a:t>How to join the Lipoprotein(a) Studies Collaboration </a:t>
            </a:r>
          </a:p>
          <a:p>
            <a:r>
              <a:rPr lang="en-US" sz="2100" dirty="0">
                <a:solidFill>
                  <a:schemeClr val="tx1"/>
                </a:solidFill>
              </a:rPr>
              <a:t>To contribute lipoprotein(a) data from your prospective cohort study or clinical trial, please get in touch with the coordinating </a:t>
            </a:r>
            <a:r>
              <a:rPr lang="en-US" sz="2100" dirty="0" err="1">
                <a:solidFill>
                  <a:schemeClr val="tx1"/>
                </a:solidFill>
              </a:rPr>
              <a:t>centre</a:t>
            </a:r>
            <a:r>
              <a:rPr lang="en-US" sz="2100" dirty="0">
                <a:solidFill>
                  <a:schemeClr val="tx1"/>
                </a:solidFill>
              </a:rPr>
              <a:t> via </a:t>
            </a:r>
            <a:r>
              <a:rPr lang="en-US" sz="2100" dirty="0">
                <a:hlinkClick r:id="rId2"/>
              </a:rPr>
              <a:t>https://clinicalepi.i-med.ac.at/research/lpasc/</a:t>
            </a:r>
            <a:endParaRPr lang="de-DE" sz="2100" dirty="0"/>
          </a:p>
        </p:txBody>
      </p:sp>
      <p:sp>
        <p:nvSpPr>
          <p:cNvPr id="7" name="Rechteck 6"/>
          <p:cNvSpPr/>
          <p:nvPr/>
        </p:nvSpPr>
        <p:spPr>
          <a:xfrm>
            <a:off x="4172990" y="63150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1000" dirty="0" err="1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Willeit</a:t>
            </a:r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Lancet 2018. </a:t>
            </a:r>
          </a:p>
          <a:p>
            <a:pPr algn="r"/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http://dx.doi.org/10.1016/S0140-6736(18)31652-0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1900" dirty="0" err="1"/>
              <a:t>Lipoprotein</a:t>
            </a:r>
            <a:r>
              <a:rPr lang="de-AT" sz="1900" dirty="0"/>
              <a:t>(a) </a:t>
            </a:r>
            <a:r>
              <a:rPr lang="de-AT" sz="1900" dirty="0" err="1"/>
              <a:t>is</a:t>
            </a:r>
            <a:r>
              <a:rPr lang="de-AT" sz="1900" dirty="0"/>
              <a:t> an </a:t>
            </a:r>
            <a:r>
              <a:rPr lang="de-AT" sz="1900" dirty="0" err="1"/>
              <a:t>established</a:t>
            </a:r>
            <a:r>
              <a:rPr lang="de-AT" sz="1900" dirty="0"/>
              <a:t> </a:t>
            </a:r>
            <a:r>
              <a:rPr lang="de-AT" sz="1900" dirty="0" err="1"/>
              <a:t>risk</a:t>
            </a:r>
            <a:r>
              <a:rPr lang="de-AT" sz="1900" dirty="0"/>
              <a:t> </a:t>
            </a:r>
            <a:r>
              <a:rPr lang="de-AT" sz="1900" dirty="0" err="1"/>
              <a:t>factor</a:t>
            </a:r>
            <a:r>
              <a:rPr lang="de-AT" sz="1900" dirty="0"/>
              <a:t> </a:t>
            </a:r>
            <a:r>
              <a:rPr lang="de-AT" sz="1900" dirty="0" err="1"/>
              <a:t>for</a:t>
            </a:r>
            <a:r>
              <a:rPr lang="de-AT" sz="1900" dirty="0"/>
              <a:t> </a:t>
            </a:r>
            <a:r>
              <a:rPr lang="de-AT" sz="1900" dirty="0" err="1"/>
              <a:t>cardiovascular</a:t>
            </a:r>
            <a:r>
              <a:rPr lang="de-AT" sz="1900" dirty="0"/>
              <a:t> </a:t>
            </a:r>
            <a:r>
              <a:rPr lang="de-AT" sz="1900" dirty="0" err="1"/>
              <a:t>disease</a:t>
            </a:r>
            <a:r>
              <a:rPr lang="de-AT" sz="1900" dirty="0"/>
              <a:t> (CVD) in </a:t>
            </a:r>
            <a:r>
              <a:rPr lang="de-AT" sz="1900" dirty="0" err="1"/>
              <a:t>the</a:t>
            </a:r>
            <a:r>
              <a:rPr lang="de-AT" sz="1900" dirty="0"/>
              <a:t> </a:t>
            </a:r>
            <a:r>
              <a:rPr lang="de-AT" sz="1900" dirty="0" err="1"/>
              <a:t>general</a:t>
            </a:r>
            <a:r>
              <a:rPr lang="de-AT" sz="1900" dirty="0"/>
              <a:t> </a:t>
            </a:r>
            <a:r>
              <a:rPr lang="de-AT" sz="1900" dirty="0" err="1"/>
              <a:t>population</a:t>
            </a:r>
            <a:r>
              <a:rPr lang="de-AT" sz="1900" dirty="0"/>
              <a:t>.</a:t>
            </a:r>
          </a:p>
          <a:p>
            <a:endParaRPr lang="de-AT" sz="1900" dirty="0"/>
          </a:p>
          <a:p>
            <a:r>
              <a:rPr lang="en-US" sz="1900" dirty="0"/>
              <a:t>The relevance of lipoprotein(a) concentration to CVD risk in patients on statin therapy is uncertain because statin trials: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1900" dirty="0"/>
              <a:t>have yielded </a:t>
            </a:r>
            <a:r>
              <a:rPr lang="en-US" sz="1900" b="1" dirty="0"/>
              <a:t>conflicting</a:t>
            </a:r>
            <a:r>
              <a:rPr lang="en-US" sz="1900" dirty="0"/>
              <a:t> results and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1900" dirty="0"/>
              <a:t>were uniformly </a:t>
            </a:r>
            <a:r>
              <a:rPr lang="en-US" sz="1900" b="1" dirty="0"/>
              <a:t>underpowered</a:t>
            </a:r>
            <a:r>
              <a:rPr lang="en-US" sz="1900" dirty="0"/>
              <a:t> as they involved only a small number of patients with high concentration of lipoprotein(a).</a:t>
            </a:r>
          </a:p>
          <a:p>
            <a:pPr lvl="1">
              <a:buFont typeface="Symbol" panose="05050102010706020507" pitchFamily="18" charset="2"/>
              <a:buChar char="-"/>
            </a:pPr>
            <a:endParaRPr lang="en-US" sz="1900" dirty="0"/>
          </a:p>
          <a:p>
            <a:r>
              <a:rPr lang="de-AT" sz="1900" dirty="0" err="1"/>
              <a:t>To</a:t>
            </a:r>
            <a:r>
              <a:rPr lang="de-AT" sz="1900" dirty="0"/>
              <a:t> </a:t>
            </a:r>
            <a:r>
              <a:rPr lang="de-AT" sz="1900" dirty="0" err="1"/>
              <a:t>clarify</a:t>
            </a:r>
            <a:r>
              <a:rPr lang="de-AT" sz="1900" dirty="0"/>
              <a:t> </a:t>
            </a:r>
            <a:r>
              <a:rPr lang="de-AT" sz="1900" dirty="0" err="1"/>
              <a:t>this</a:t>
            </a:r>
            <a:r>
              <a:rPr lang="de-AT" sz="1900" dirty="0"/>
              <a:t> </a:t>
            </a:r>
            <a:r>
              <a:rPr lang="de-AT" sz="1900" dirty="0" err="1"/>
              <a:t>uncertainty</a:t>
            </a:r>
            <a:r>
              <a:rPr lang="de-AT" sz="1900" dirty="0"/>
              <a:t>, </a:t>
            </a:r>
            <a:r>
              <a:rPr lang="de-AT" sz="1900" dirty="0" err="1"/>
              <a:t>the</a:t>
            </a:r>
            <a:r>
              <a:rPr lang="de-AT" sz="1900" dirty="0"/>
              <a:t> </a:t>
            </a:r>
            <a:r>
              <a:rPr lang="de-AT" sz="1900" b="1" dirty="0" err="1"/>
              <a:t>Lipoprotein</a:t>
            </a:r>
            <a:r>
              <a:rPr lang="de-AT" sz="1900" b="1" dirty="0"/>
              <a:t>(a) Studies </a:t>
            </a:r>
            <a:r>
              <a:rPr lang="de-AT" sz="1900" b="1" dirty="0" err="1"/>
              <a:t>Collaboration</a:t>
            </a:r>
            <a:r>
              <a:rPr lang="de-AT" sz="1900" b="1" dirty="0"/>
              <a:t> </a:t>
            </a:r>
            <a:r>
              <a:rPr lang="de-AT" sz="1900" dirty="0" err="1"/>
              <a:t>analysed</a:t>
            </a:r>
            <a:r>
              <a:rPr lang="de-AT" sz="1900" dirty="0"/>
              <a:t> individual-level </a:t>
            </a:r>
            <a:r>
              <a:rPr lang="de-AT" sz="1900" dirty="0" err="1"/>
              <a:t>data</a:t>
            </a:r>
            <a:r>
              <a:rPr lang="de-AT" sz="1900" dirty="0"/>
              <a:t> on 29,069 </a:t>
            </a:r>
            <a:r>
              <a:rPr lang="de-AT" sz="1900" dirty="0" err="1"/>
              <a:t>patients</a:t>
            </a:r>
            <a:r>
              <a:rPr lang="de-AT" sz="1900" dirty="0"/>
              <a:t> </a:t>
            </a:r>
            <a:r>
              <a:rPr lang="de-AT" sz="1900" dirty="0" err="1"/>
              <a:t>involved</a:t>
            </a:r>
            <a:r>
              <a:rPr lang="de-AT" sz="1900" dirty="0"/>
              <a:t> in </a:t>
            </a:r>
            <a:r>
              <a:rPr lang="de-AT" sz="1900" dirty="0" err="1"/>
              <a:t>seven</a:t>
            </a:r>
            <a:r>
              <a:rPr lang="de-AT" sz="1900" dirty="0"/>
              <a:t> </a:t>
            </a:r>
            <a:r>
              <a:rPr lang="de-AT" sz="1900" dirty="0" err="1"/>
              <a:t>landmark</a:t>
            </a:r>
            <a:r>
              <a:rPr lang="de-AT" sz="1900" dirty="0"/>
              <a:t> </a:t>
            </a:r>
            <a:r>
              <a:rPr lang="de-AT" sz="1900" dirty="0" err="1"/>
              <a:t>statin</a:t>
            </a:r>
            <a:r>
              <a:rPr lang="de-AT" sz="1900" dirty="0"/>
              <a:t> </a:t>
            </a:r>
            <a:r>
              <a:rPr lang="de-AT" sz="1900" dirty="0" err="1"/>
              <a:t>trials</a:t>
            </a:r>
            <a:r>
              <a:rPr lang="de-AT" sz="1900" dirty="0"/>
              <a:t>. </a:t>
            </a:r>
          </a:p>
        </p:txBody>
      </p:sp>
      <p:sp>
        <p:nvSpPr>
          <p:cNvPr id="3" name="Rechteck 2"/>
          <p:cNvSpPr/>
          <p:nvPr/>
        </p:nvSpPr>
        <p:spPr>
          <a:xfrm>
            <a:off x="4172990" y="63150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1000" dirty="0" err="1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Willeit</a:t>
            </a:r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Lancet 2018. </a:t>
            </a:r>
          </a:p>
          <a:p>
            <a:pPr algn="r"/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http://dx.doi.org/10.1016/S0140-6736(18)31652-0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1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features of contributing trials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210304"/>
              </p:ext>
            </p:extLst>
          </p:nvPr>
        </p:nvGraphicFramePr>
        <p:xfrm>
          <a:off x="432000" y="1805195"/>
          <a:ext cx="8280000" cy="445586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08979">
                  <a:extLst>
                    <a:ext uri="{9D8B030D-6E8A-4147-A177-3AD203B41FA5}">
                      <a16:colId xmlns:a16="http://schemas.microsoft.com/office/drawing/2014/main" val="3385197705"/>
                    </a:ext>
                  </a:extLst>
                </a:gridCol>
                <a:gridCol w="894554">
                  <a:extLst>
                    <a:ext uri="{9D8B030D-6E8A-4147-A177-3AD203B41FA5}">
                      <a16:colId xmlns:a16="http://schemas.microsoft.com/office/drawing/2014/main" val="2383644672"/>
                    </a:ext>
                  </a:extLst>
                </a:gridCol>
                <a:gridCol w="1379702">
                  <a:extLst>
                    <a:ext uri="{9D8B030D-6E8A-4147-A177-3AD203B41FA5}">
                      <a16:colId xmlns:a16="http://schemas.microsoft.com/office/drawing/2014/main" val="965582353"/>
                    </a:ext>
                  </a:extLst>
                </a:gridCol>
                <a:gridCol w="2173251">
                  <a:extLst>
                    <a:ext uri="{9D8B030D-6E8A-4147-A177-3AD203B41FA5}">
                      <a16:colId xmlns:a16="http://schemas.microsoft.com/office/drawing/2014/main" val="2953893503"/>
                    </a:ext>
                  </a:extLst>
                </a:gridCol>
                <a:gridCol w="1405850">
                  <a:extLst>
                    <a:ext uri="{9D8B030D-6E8A-4147-A177-3AD203B41FA5}">
                      <a16:colId xmlns:a16="http://schemas.microsoft.com/office/drawing/2014/main" val="3735544797"/>
                    </a:ext>
                  </a:extLst>
                </a:gridCol>
                <a:gridCol w="258804">
                  <a:extLst>
                    <a:ext uri="{9D8B030D-6E8A-4147-A177-3AD203B41FA5}">
                      <a16:colId xmlns:a16="http://schemas.microsoft.com/office/drawing/2014/main" val="1137502982"/>
                    </a:ext>
                  </a:extLst>
                </a:gridCol>
                <a:gridCol w="259708">
                  <a:extLst>
                    <a:ext uri="{9D8B030D-6E8A-4147-A177-3AD203B41FA5}">
                      <a16:colId xmlns:a16="http://schemas.microsoft.com/office/drawing/2014/main" val="2030654477"/>
                    </a:ext>
                  </a:extLst>
                </a:gridCol>
                <a:gridCol w="259708">
                  <a:extLst>
                    <a:ext uri="{9D8B030D-6E8A-4147-A177-3AD203B41FA5}">
                      <a16:colId xmlns:a16="http://schemas.microsoft.com/office/drawing/2014/main" val="1170960891"/>
                    </a:ext>
                  </a:extLst>
                </a:gridCol>
                <a:gridCol w="369722">
                  <a:extLst>
                    <a:ext uri="{9D8B030D-6E8A-4147-A177-3AD203B41FA5}">
                      <a16:colId xmlns:a16="http://schemas.microsoft.com/office/drawing/2014/main" val="3191147364"/>
                    </a:ext>
                  </a:extLst>
                </a:gridCol>
                <a:gridCol w="369722">
                  <a:extLst>
                    <a:ext uri="{9D8B030D-6E8A-4147-A177-3AD203B41FA5}">
                      <a16:colId xmlns:a16="http://schemas.microsoft.com/office/drawing/2014/main" val="4021157392"/>
                    </a:ext>
                  </a:extLst>
                </a:gridCol>
              </a:tblGrid>
              <a:tr h="25179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Trial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Years of baseline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Target population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Lipid entry criteria, </a:t>
                      </a:r>
                      <a:r>
                        <a:rPr lang="en-GB" sz="1100" b="1" dirty="0" err="1">
                          <a:effectLst/>
                        </a:rPr>
                        <a:t>mmol</a:t>
                      </a:r>
                      <a:r>
                        <a:rPr lang="en-GB" sz="1100" b="1" dirty="0">
                          <a:effectLst/>
                        </a:rPr>
                        <a:t>/L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Comparator to placebo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Outcome definition</a:t>
                      </a:r>
                      <a:endParaRPr lang="de-D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27492"/>
                  </a:ext>
                </a:extLst>
              </a:tr>
              <a:tr h="12267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MI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Stable angina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Stroke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Revascularisation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Other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692443"/>
                  </a:ext>
                </a:extLst>
              </a:tr>
              <a:tr h="378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AFCAPS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1990-1993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Primary prevention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TC 4·65-6·82, LDL-C 3·36-4·91, TG ≤4·52, HDL-C ≤1·16♂ and ≤1·22♀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Lovastatin 20mg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●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●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●*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7594087"/>
                  </a:ext>
                </a:extLst>
              </a:tr>
              <a:tr h="378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CARDS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1997-2001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Type 2 diabetes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LDL-C ≤4·14, TG ≤6·78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Atorvastatin 10mg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●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○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●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○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1905447"/>
                  </a:ext>
                </a:extLst>
              </a:tr>
              <a:tr h="378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4D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1998-2002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Type 2 diabetes + </a:t>
                      </a:r>
                      <a:r>
                        <a:rPr lang="en-GB" sz="1100" dirty="0" err="1">
                          <a:effectLst/>
                        </a:rPr>
                        <a:t>hemodialysis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LDL-C 2·07-4·92, TG ≤11·3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Atorvastatin 20mg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○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○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81358434"/>
                  </a:ext>
                </a:extLst>
              </a:tr>
              <a:tr h="5414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JUPITER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2003-2006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Primary prevention with C-reactive protein &gt;2mg/dL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LDL-C &lt;3·4, TG &lt;5·65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Rosuvastatin</a:t>
                      </a:r>
                      <a:r>
                        <a:rPr lang="en-GB" sz="1100" dirty="0">
                          <a:effectLst/>
                        </a:rPr>
                        <a:t> 20mg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○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●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●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●†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34648256"/>
                  </a:ext>
                </a:extLst>
              </a:tr>
              <a:tr h="5414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LIPID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1990-1992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Prior myocardial infarction or unstable angina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TC 4·0-7·0, TG &lt;5·0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Pravastatin 40mg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○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○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48695673"/>
                  </a:ext>
                </a:extLst>
              </a:tr>
              <a:tr h="378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MIRACL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1997-1999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Acute coronary syndrome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TC &lt;7·0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Atorvastatin 80mg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○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○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3765499"/>
                  </a:ext>
                </a:extLst>
              </a:tr>
              <a:tr h="378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4S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1989-1990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Prior myocardial infarction or angina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TC 5·5-8·0, TG ≤2·5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Simvastatin 20mg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○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○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○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7" marR="4238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626621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48870" y="6292734"/>
            <a:ext cx="59506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*includes TIA, PVD, sudden death, and deaths from other cardiovascular causes. †Deaths from other cardiovascular causes.</a:t>
            </a:r>
            <a:endParaRPr lang="de-DE" sz="900" dirty="0"/>
          </a:p>
        </p:txBody>
      </p:sp>
      <p:sp>
        <p:nvSpPr>
          <p:cNvPr id="20" name="Rechteck 19"/>
          <p:cNvSpPr/>
          <p:nvPr/>
        </p:nvSpPr>
        <p:spPr>
          <a:xfrm>
            <a:off x="4172990" y="63150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1000" dirty="0" err="1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Willeit</a:t>
            </a:r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Lancet 2018. </a:t>
            </a:r>
          </a:p>
          <a:p>
            <a:pPr algn="r"/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http://dx.doi.org/10.1016/S0140-6736(18)31652-0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7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CONSORT </a:t>
            </a:r>
            <a:r>
              <a:rPr lang="de-AT" dirty="0" err="1"/>
              <a:t>diagram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08998"/>
            <a:ext cx="8778240" cy="386791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172990" y="63150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1000" dirty="0" err="1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Willeit</a:t>
            </a:r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Lancet 2018. </a:t>
            </a:r>
          </a:p>
          <a:p>
            <a:pPr algn="r"/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http://dx.doi.org/10.1016/S0140-6736(18)31652-0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9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057709"/>
              </p:ext>
            </p:extLst>
          </p:nvPr>
        </p:nvGraphicFramePr>
        <p:xfrm>
          <a:off x="431998" y="1805193"/>
          <a:ext cx="8280004" cy="389733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20751">
                  <a:extLst>
                    <a:ext uri="{9D8B030D-6E8A-4147-A177-3AD203B41FA5}">
                      <a16:colId xmlns:a16="http://schemas.microsoft.com/office/drawing/2014/main" val="1306454241"/>
                    </a:ext>
                  </a:extLst>
                </a:gridCol>
                <a:gridCol w="730607">
                  <a:extLst>
                    <a:ext uri="{9D8B030D-6E8A-4147-A177-3AD203B41FA5}">
                      <a16:colId xmlns:a16="http://schemas.microsoft.com/office/drawing/2014/main" val="2032988681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val="760285383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val="3667139099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val="4146977381"/>
                    </a:ext>
                  </a:extLst>
                </a:gridCol>
                <a:gridCol w="817826">
                  <a:extLst>
                    <a:ext uri="{9D8B030D-6E8A-4147-A177-3AD203B41FA5}">
                      <a16:colId xmlns:a16="http://schemas.microsoft.com/office/drawing/2014/main" val="1270233155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val="544001907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val="3544010316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val="3714537940"/>
                    </a:ext>
                  </a:extLst>
                </a:gridCol>
              </a:tblGrid>
              <a:tr h="205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AFCAPS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CARDS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4D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JUPITER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LIPID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MIRACL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4S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Total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558438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Baseline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521447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No. of patients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1005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2470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1249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9612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7863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2431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4439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29069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01453163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Lp</a:t>
                      </a:r>
                      <a:r>
                        <a:rPr lang="en-GB" sz="900" dirty="0">
                          <a:effectLst/>
                        </a:rPr>
                        <a:t>(a), mg/</a:t>
                      </a:r>
                      <a:r>
                        <a:rPr lang="en-GB" sz="900" dirty="0" err="1">
                          <a:effectLst/>
                        </a:rPr>
                        <a:t>dL</a:t>
                      </a:r>
                      <a:r>
                        <a:rPr lang="en-GB" sz="900" dirty="0">
                          <a:effectLst/>
                        </a:rPr>
                        <a:t>, median (IQR)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7 (3-17)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9 (5-22)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12 (5-42)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11 (5-23)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14 (7-44)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10 (5-29)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10 (4-28)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11 (5-29)</a:t>
                      </a:r>
                      <a:endParaRPr lang="de-DE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66603777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marL="1371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&lt;15 mg/dL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733 (73)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1658 (67)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709 (57)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5896 (61)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4118 (52)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1481 (61)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2654 (60)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17249 (59)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74925891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marL="1371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15-&lt;30 mg/dL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134 (13)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310 (13)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129 (10)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1867 (19)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1147 (15)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362 (15)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781 (18)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4730 (16)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73128090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marL="1371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30-&lt;50 mg/dL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84 (8)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212 (9)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140 (11)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851 (9)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877 (11)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223 (9)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714 (16)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3101 (11)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60570121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marL="1371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≥50 mg/dL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54 (5)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290 (12)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271 (22)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998 (10)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1721 (22)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365 (15)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290 (7)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3989 (14)</a:t>
                      </a:r>
                      <a:endParaRPr lang="de-DE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69252897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Age, yrs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59 (7)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62 (8)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66 (8)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66 (8)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61 (8)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65 (11)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59 (7)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62 (8)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20109467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Female sex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173 (17)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779 (32)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576 (46)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3556 (37)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1333 (17)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820 (34)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827 (19)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8064 (28)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4551734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Prior CVD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0 (0)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6 (0)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513 (41)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0 (0)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7863 (100)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2431 (100)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4439 (100)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15252 (52)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55330209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Diabetes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32 (3)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2470 (100)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1249 (100)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0 (0)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676 (9)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548 (23)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202 (5)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5177 (18)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3746744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Current smoking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130 (13)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551 (22)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108 (9)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1492 (16)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735 (9)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693 (29)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1138 (26)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4847 (17)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8524633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SBP, mmHg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136 (17)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144 (16)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146 (22)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136 (17)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134 (19)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128 (20)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139 (20)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137 (18)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852075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LDL-C</a:t>
                      </a:r>
                      <a:r>
                        <a:rPr lang="en-GB" sz="900" baseline="-25000">
                          <a:effectLst/>
                        </a:rPr>
                        <a:t>corr</a:t>
                      </a:r>
                      <a:r>
                        <a:rPr lang="en-GB" sz="900">
                          <a:effectLst/>
                        </a:rPr>
                        <a:t>, mmol/L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–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2·75 (0·78)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3·00 (0·86)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2·57 (0·49)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3·68 (0·74)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3·04 (0·86)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4·74 (0·66)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3·30 (0·67)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6593526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HDL-C, mmol/L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–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1·64 (0·50)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0·94 (0·34)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1·35 (0·40)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0·96 (0·24)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1·20 (0·31)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1·19 (0·30)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1·21 (0·35)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38849849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BMI, kg/m²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26 (3)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29 (4)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28 (5)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29 (6)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–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28 (5)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26 (3)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28 (5)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3440546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eGFR, mL/min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–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–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–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75 (17)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71 (17)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–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–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73 (17)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3800220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Apo-B, g/L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–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1·16 (0·24)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1·10 (0·30)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1·08 (0·21)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1·33 (0·25)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–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1·16 (0·18)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1·17 (0·23)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92323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characteristics – Baseline</a:t>
            </a:r>
          </a:p>
        </p:txBody>
      </p:sp>
      <p:sp>
        <p:nvSpPr>
          <p:cNvPr id="6" name="Rechteck 5"/>
          <p:cNvSpPr/>
          <p:nvPr/>
        </p:nvSpPr>
        <p:spPr>
          <a:xfrm>
            <a:off x="4172990" y="63150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1000" dirty="0" err="1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Willeit</a:t>
            </a:r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Lancet 2018. </a:t>
            </a:r>
          </a:p>
          <a:p>
            <a:pPr algn="r"/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http://dx.doi.org/10.1016/S0140-6736(18)31652-0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925693"/>
              </p:ext>
            </p:extLst>
          </p:nvPr>
        </p:nvGraphicFramePr>
        <p:xfrm>
          <a:off x="431998" y="1805188"/>
          <a:ext cx="8280004" cy="32655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33532">
                  <a:extLst>
                    <a:ext uri="{9D8B030D-6E8A-4147-A177-3AD203B41FA5}">
                      <a16:colId xmlns:a16="http://schemas.microsoft.com/office/drawing/2014/main" val="1306454241"/>
                    </a:ext>
                  </a:extLst>
                </a:gridCol>
                <a:gridCol w="817826">
                  <a:extLst>
                    <a:ext uri="{9D8B030D-6E8A-4147-A177-3AD203B41FA5}">
                      <a16:colId xmlns:a16="http://schemas.microsoft.com/office/drawing/2014/main" val="2032988681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val="760285383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val="3667139099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val="4146977381"/>
                    </a:ext>
                  </a:extLst>
                </a:gridCol>
                <a:gridCol w="817826">
                  <a:extLst>
                    <a:ext uri="{9D8B030D-6E8A-4147-A177-3AD203B41FA5}">
                      <a16:colId xmlns:a16="http://schemas.microsoft.com/office/drawing/2014/main" val="1270233155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val="544001907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val="3544010316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val="3714537940"/>
                    </a:ext>
                  </a:extLst>
                </a:gridCol>
              </a:tblGrid>
              <a:tr h="204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AFCAPS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CARDS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4D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JUPITER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LIPID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MIRACL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4S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Total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558438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On-statin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95375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No. of patients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504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1255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616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4802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3941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1200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2218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14536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3775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Time to </a:t>
                      </a:r>
                      <a:r>
                        <a:rPr lang="en-GB" sz="900" dirty="0" err="1">
                          <a:effectLst/>
                        </a:rPr>
                        <a:t>Lp</a:t>
                      </a:r>
                      <a:r>
                        <a:rPr lang="en-GB" sz="900" dirty="0">
                          <a:effectLst/>
                        </a:rPr>
                        <a:t>(a) repeat, </a:t>
                      </a:r>
                      <a:r>
                        <a:rPr lang="en-GB" sz="900" dirty="0" err="1">
                          <a:effectLst/>
                        </a:rPr>
                        <a:t>yrs</a:t>
                      </a:r>
                      <a:r>
                        <a:rPr lang="en-GB" sz="900" dirty="0">
                          <a:effectLst/>
                        </a:rPr>
                        <a:t>, median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1·0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2·5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0·5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1·0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1·0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0·2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2·5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1·0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140625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Lp</a:t>
                      </a:r>
                      <a:r>
                        <a:rPr lang="en-GB" sz="900" dirty="0">
                          <a:effectLst/>
                        </a:rPr>
                        <a:t>(a), mg/</a:t>
                      </a:r>
                      <a:r>
                        <a:rPr lang="en-GB" sz="900" dirty="0" err="1">
                          <a:effectLst/>
                        </a:rPr>
                        <a:t>dL</a:t>
                      </a:r>
                      <a:r>
                        <a:rPr lang="en-GB" sz="900" dirty="0">
                          <a:effectLst/>
                        </a:rPr>
                        <a:t>, median (IQR)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7 (3-19)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8 (4-22)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11 (5-40)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11 (4-25)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13 (6-43)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11 (5-33)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11 (4-33)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11 (5-32)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65238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marL="1371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&lt;15 mg/</a:t>
                      </a:r>
                      <a:r>
                        <a:rPr lang="en-GB" sz="900" dirty="0" err="1">
                          <a:effectLst/>
                        </a:rPr>
                        <a:t>dL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366 (73)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864 (69)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351 (57)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2912 (61)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2106 (53)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707 (59)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1268 (57)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8574 (59)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431684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marL="1371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15-&lt;30 mg/</a:t>
                      </a:r>
                      <a:r>
                        <a:rPr lang="en-GB" sz="900" dirty="0" err="1">
                          <a:effectLst/>
                        </a:rPr>
                        <a:t>dL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59 (12)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134 (11)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60 (10)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868 (18)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548 (14)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175 (15)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321 (15)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2165 (15)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48857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marL="1371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30-&lt;50 mg/</a:t>
                      </a:r>
                      <a:r>
                        <a:rPr lang="en-GB" sz="900" dirty="0" err="1">
                          <a:effectLst/>
                        </a:rPr>
                        <a:t>dL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43 (9)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103 (8)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73 (12)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417 (9)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439 (11)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96 (8)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375 (17)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1546 (11)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13106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marL="1371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≥50 mg/</a:t>
                      </a:r>
                      <a:r>
                        <a:rPr lang="en-GB" sz="900" dirty="0" err="1">
                          <a:effectLst/>
                        </a:rPr>
                        <a:t>dL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36 (7)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154 (12)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132 (21)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605 (13)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848 (22)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222 (19)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254 (12)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2251 (15)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236806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% change vs. baseline (95% CI)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-1% (-6, 4)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-13% (-15, -10)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-6% (-9, -3)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2% (1, 3)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-7% (-8, -5)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9% (6, 12)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15% (13, 17)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-0·4% (-7, 7)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328499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LDL-</a:t>
                      </a:r>
                      <a:r>
                        <a:rPr lang="en-GB" sz="900" dirty="0" err="1">
                          <a:effectLst/>
                        </a:rPr>
                        <a:t>C</a:t>
                      </a:r>
                      <a:r>
                        <a:rPr lang="en-GB" sz="900" baseline="-25000" dirty="0" err="1">
                          <a:effectLst/>
                        </a:rPr>
                        <a:t>corr</a:t>
                      </a:r>
                      <a:r>
                        <a:rPr lang="en-GB" sz="900" dirty="0">
                          <a:effectLst/>
                        </a:rPr>
                        <a:t>, </a:t>
                      </a:r>
                      <a:r>
                        <a:rPr lang="en-GB" sz="900" dirty="0" err="1">
                          <a:effectLst/>
                        </a:rPr>
                        <a:t>mmol</a:t>
                      </a:r>
                      <a:r>
                        <a:rPr lang="en-GB" sz="900" dirty="0">
                          <a:effectLst/>
                        </a:rPr>
                        <a:t>/L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–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1·68 (0·58)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1·73 (0·78)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1·43 (0·70) 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2·57 (0·71)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1·56 (0·77)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2·97 (0·70)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1·99 (0·70)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89821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% change vs. baseline (95% CI)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>
                          <a:effectLst/>
                        </a:rPr>
                        <a:t>–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-37% (-38, -36)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-41% (-43, -39)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-43% (-44, -42)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-29% (-30, -29)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-47% (-49, -46)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-37% (-37, -36)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-39% (-43, -35)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96098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CVD incidence</a:t>
                      </a:r>
                      <a:endParaRPr lang="de-DE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410280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Follow-up, </a:t>
                      </a:r>
                      <a:r>
                        <a:rPr lang="en-GB" sz="900" dirty="0" err="1">
                          <a:effectLst/>
                        </a:rPr>
                        <a:t>yrs</a:t>
                      </a:r>
                      <a:r>
                        <a:rPr lang="en-GB" sz="900" dirty="0">
                          <a:effectLst/>
                        </a:rPr>
                        <a:t>, median (IQR)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5·6 (4·8-6·2)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4·1 (3·1-4·8)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2·4 (1·4-3·7)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2·0 (1·5-2·4)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5·4 (3·1-6·0)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0·3 (0·3-0·3)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5·3 (3·9-5·5)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3·0 (1·5-5·3)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864558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No. of events, overall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68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170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338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234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3040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537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1364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5751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069557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No. of events, statin arm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31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71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166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81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1428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258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568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9565" algn="dec"/>
                        </a:tabLst>
                      </a:pPr>
                      <a:r>
                        <a:rPr lang="en-GB" sz="900" dirty="0">
                          <a:effectLst/>
                        </a:rPr>
                        <a:t>2603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7" marR="38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4894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characteristics – Follow-up</a:t>
            </a:r>
          </a:p>
        </p:txBody>
      </p:sp>
      <p:sp>
        <p:nvSpPr>
          <p:cNvPr id="9" name="Rechteck 8"/>
          <p:cNvSpPr/>
          <p:nvPr/>
        </p:nvSpPr>
        <p:spPr>
          <a:xfrm>
            <a:off x="4172990" y="63150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1000" dirty="0" err="1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Willeit</a:t>
            </a:r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Lancet 2018. </a:t>
            </a:r>
          </a:p>
          <a:p>
            <a:pPr algn="r"/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http://dx.doi.org/10.1016/S0140-6736(18)31652-0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4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Association of Lipoprotein(a) with CVD risk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486150" cy="4435434"/>
          </a:xfrm>
        </p:spPr>
        <p:txBody>
          <a:bodyPr>
            <a:noAutofit/>
          </a:bodyPr>
          <a:lstStyle/>
          <a:p>
            <a:r>
              <a:rPr lang="de-AT" sz="1700" dirty="0" err="1"/>
              <a:t>Comparison</a:t>
            </a:r>
            <a:r>
              <a:rPr lang="de-AT" sz="1700" dirty="0"/>
              <a:t> </a:t>
            </a:r>
            <a:r>
              <a:rPr lang="de-AT" sz="1700" dirty="0" err="1"/>
              <a:t>of</a:t>
            </a:r>
            <a:r>
              <a:rPr lang="de-AT" sz="1700" dirty="0"/>
              <a:t> </a:t>
            </a:r>
            <a:r>
              <a:rPr lang="de-AT" sz="1700" dirty="0" err="1"/>
              <a:t>groups</a:t>
            </a:r>
            <a:r>
              <a:rPr lang="de-AT" sz="1700" dirty="0"/>
              <a:t> </a:t>
            </a:r>
            <a:r>
              <a:rPr lang="de-AT" sz="1700" dirty="0" err="1"/>
              <a:t>with</a:t>
            </a:r>
            <a:r>
              <a:rPr lang="de-AT" sz="1700" dirty="0"/>
              <a:t> </a:t>
            </a:r>
            <a:r>
              <a:rPr lang="de-AT" sz="1700" dirty="0" err="1"/>
              <a:t>lipoprotein</a:t>
            </a:r>
            <a:r>
              <a:rPr lang="de-AT" sz="1700" dirty="0"/>
              <a:t>(a) </a:t>
            </a:r>
            <a:r>
              <a:rPr lang="de-AT" sz="1700" dirty="0" err="1"/>
              <a:t>levels</a:t>
            </a:r>
            <a:r>
              <a:rPr lang="de-AT" sz="1700" dirty="0"/>
              <a:t> </a:t>
            </a:r>
            <a:r>
              <a:rPr lang="de-AT" sz="1700" dirty="0" err="1"/>
              <a:t>of</a:t>
            </a:r>
            <a:r>
              <a:rPr lang="de-AT" sz="1700" dirty="0"/>
              <a:t>  </a:t>
            </a:r>
          </a:p>
          <a:p>
            <a:pPr lvl="1"/>
            <a:r>
              <a:rPr lang="de-AT" sz="1700" dirty="0"/>
              <a:t>&lt;15 mg/</a:t>
            </a:r>
            <a:r>
              <a:rPr lang="de-AT" sz="1700" dirty="0" err="1"/>
              <a:t>dL</a:t>
            </a:r>
            <a:r>
              <a:rPr lang="de-AT" sz="1700" dirty="0"/>
              <a:t>, </a:t>
            </a:r>
          </a:p>
          <a:p>
            <a:pPr lvl="1"/>
            <a:r>
              <a:rPr lang="de-AT" sz="1700" dirty="0"/>
              <a:t>15 </a:t>
            </a:r>
            <a:r>
              <a:rPr lang="de-AT" sz="1700" dirty="0" err="1"/>
              <a:t>to</a:t>
            </a:r>
            <a:r>
              <a:rPr lang="de-AT" sz="1700" dirty="0"/>
              <a:t> &lt;30 mg/</a:t>
            </a:r>
            <a:r>
              <a:rPr lang="de-AT" sz="1700" dirty="0" err="1"/>
              <a:t>dL</a:t>
            </a:r>
            <a:r>
              <a:rPr lang="de-AT" sz="1700" dirty="0"/>
              <a:t>, </a:t>
            </a:r>
          </a:p>
          <a:p>
            <a:pPr lvl="1"/>
            <a:r>
              <a:rPr lang="de-AT" sz="1700" dirty="0"/>
              <a:t>30 </a:t>
            </a:r>
            <a:r>
              <a:rPr lang="de-AT" sz="1700" dirty="0" err="1"/>
              <a:t>to</a:t>
            </a:r>
            <a:r>
              <a:rPr lang="de-AT" sz="1700" dirty="0"/>
              <a:t> &lt;50 mg/</a:t>
            </a:r>
            <a:r>
              <a:rPr lang="de-AT" sz="1700" dirty="0" err="1"/>
              <a:t>dL</a:t>
            </a:r>
            <a:r>
              <a:rPr lang="de-AT" sz="1700" dirty="0"/>
              <a:t>, </a:t>
            </a:r>
            <a:r>
              <a:rPr lang="de-AT" sz="1700" dirty="0" err="1"/>
              <a:t>and</a:t>
            </a:r>
            <a:r>
              <a:rPr lang="de-AT" sz="1700" dirty="0"/>
              <a:t> </a:t>
            </a:r>
          </a:p>
          <a:p>
            <a:pPr lvl="1"/>
            <a:r>
              <a:rPr lang="de-AT" sz="1700" dirty="0"/>
              <a:t>≥50 mg/</a:t>
            </a:r>
            <a:r>
              <a:rPr lang="de-AT" sz="1700" dirty="0" err="1"/>
              <a:t>dL</a:t>
            </a:r>
            <a:r>
              <a:rPr lang="de-AT" sz="1700" dirty="0"/>
              <a:t>.</a:t>
            </a:r>
          </a:p>
          <a:p>
            <a:endParaRPr lang="de-AT" sz="1700" dirty="0"/>
          </a:p>
          <a:p>
            <a:r>
              <a:rPr lang="de-AT" sz="1700" dirty="0"/>
              <a:t>Multivariable </a:t>
            </a:r>
            <a:r>
              <a:rPr lang="de-AT" sz="1700" dirty="0" err="1"/>
              <a:t>adjustment</a:t>
            </a:r>
            <a:r>
              <a:rPr lang="de-AT" sz="1700" dirty="0"/>
              <a:t> </a:t>
            </a:r>
            <a:r>
              <a:rPr lang="de-AT" sz="1700" dirty="0" err="1"/>
              <a:t>included</a:t>
            </a:r>
            <a:r>
              <a:rPr lang="de-AT" sz="1700" dirty="0"/>
              <a:t> </a:t>
            </a:r>
            <a:r>
              <a:rPr lang="de-AT" sz="1700" dirty="0" err="1"/>
              <a:t>age</a:t>
            </a:r>
            <a:r>
              <a:rPr lang="de-AT" sz="1700" dirty="0"/>
              <a:t>, </a:t>
            </a:r>
            <a:r>
              <a:rPr lang="de-AT" sz="1700" dirty="0" err="1"/>
              <a:t>sex</a:t>
            </a:r>
            <a:r>
              <a:rPr lang="de-AT" sz="1700" dirty="0"/>
              <a:t>, </a:t>
            </a:r>
            <a:r>
              <a:rPr lang="de-AT" sz="1700" dirty="0" err="1"/>
              <a:t>previous</a:t>
            </a:r>
            <a:r>
              <a:rPr lang="de-AT" sz="1700" dirty="0"/>
              <a:t> CVD, </a:t>
            </a:r>
            <a:r>
              <a:rPr lang="de-AT" sz="1700" dirty="0" err="1"/>
              <a:t>diabetes</a:t>
            </a:r>
            <a:r>
              <a:rPr lang="de-AT" sz="1700" dirty="0"/>
              <a:t>, </a:t>
            </a:r>
            <a:r>
              <a:rPr lang="de-AT" sz="1700" dirty="0" err="1"/>
              <a:t>smoking</a:t>
            </a:r>
            <a:r>
              <a:rPr lang="de-AT" sz="1700" dirty="0"/>
              <a:t>, </a:t>
            </a:r>
            <a:r>
              <a:rPr lang="de-AT" sz="1700" dirty="0" err="1"/>
              <a:t>systolic</a:t>
            </a:r>
            <a:r>
              <a:rPr lang="de-AT" sz="1700" dirty="0"/>
              <a:t> </a:t>
            </a:r>
            <a:r>
              <a:rPr lang="de-AT" sz="1700" dirty="0" err="1"/>
              <a:t>blood</a:t>
            </a:r>
            <a:r>
              <a:rPr lang="de-AT" sz="1700" dirty="0"/>
              <a:t> </a:t>
            </a:r>
            <a:r>
              <a:rPr lang="de-AT" sz="1700" dirty="0" err="1"/>
              <a:t>pressure</a:t>
            </a:r>
            <a:r>
              <a:rPr lang="de-AT" sz="1700" dirty="0"/>
              <a:t>, LDL </a:t>
            </a:r>
            <a:r>
              <a:rPr lang="de-AT" sz="1700" dirty="0" err="1"/>
              <a:t>cholesterol</a:t>
            </a:r>
            <a:r>
              <a:rPr lang="de-AT" sz="1700" dirty="0"/>
              <a:t> </a:t>
            </a:r>
            <a:r>
              <a:rPr lang="de-AT" sz="1700" dirty="0" err="1"/>
              <a:t>corrected</a:t>
            </a:r>
            <a:r>
              <a:rPr lang="de-AT" sz="1700" dirty="0"/>
              <a:t> </a:t>
            </a:r>
            <a:r>
              <a:rPr lang="de-AT" sz="1700" dirty="0" err="1"/>
              <a:t>for</a:t>
            </a:r>
            <a:r>
              <a:rPr lang="de-AT" sz="1700" dirty="0"/>
              <a:t> </a:t>
            </a:r>
            <a:r>
              <a:rPr lang="de-AT" sz="1700" dirty="0" err="1"/>
              <a:t>lipoprotein</a:t>
            </a:r>
            <a:r>
              <a:rPr lang="de-AT" sz="1700" dirty="0"/>
              <a:t>(a) </a:t>
            </a:r>
            <a:r>
              <a:rPr lang="de-AT" sz="1700" dirty="0" err="1"/>
              <a:t>cholesterol</a:t>
            </a:r>
            <a:r>
              <a:rPr lang="de-AT" sz="1700" dirty="0"/>
              <a:t>, </a:t>
            </a:r>
            <a:r>
              <a:rPr lang="de-AT" sz="1700" dirty="0" err="1"/>
              <a:t>and</a:t>
            </a:r>
            <a:r>
              <a:rPr lang="de-AT" sz="1700" dirty="0"/>
              <a:t> HDL </a:t>
            </a:r>
            <a:r>
              <a:rPr lang="de-AT" sz="1700" dirty="0" err="1"/>
              <a:t>cholesterol</a:t>
            </a:r>
            <a:r>
              <a:rPr lang="de-AT" sz="1700" dirty="0"/>
              <a:t>.</a:t>
            </a:r>
          </a:p>
          <a:p>
            <a:endParaRPr lang="de-AT" sz="1700" dirty="0"/>
          </a:p>
          <a:p>
            <a:r>
              <a:rPr lang="de-AT" sz="1700" dirty="0" err="1"/>
              <a:t>Associations</a:t>
            </a:r>
            <a:r>
              <a:rPr lang="de-AT" sz="1700" dirty="0"/>
              <a:t> </a:t>
            </a:r>
            <a:r>
              <a:rPr lang="de-AT" sz="1700" dirty="0" err="1"/>
              <a:t>were</a:t>
            </a:r>
            <a:r>
              <a:rPr lang="de-AT" sz="1700" dirty="0"/>
              <a:t> </a:t>
            </a:r>
            <a:r>
              <a:rPr lang="de-AT" sz="1700" dirty="0" err="1"/>
              <a:t>independent</a:t>
            </a:r>
            <a:r>
              <a:rPr lang="de-AT" sz="1700" dirty="0"/>
              <a:t> </a:t>
            </a:r>
            <a:r>
              <a:rPr lang="de-AT" sz="1700" dirty="0" err="1"/>
              <a:t>of</a:t>
            </a:r>
            <a:r>
              <a:rPr lang="de-AT" sz="1700" dirty="0"/>
              <a:t> </a:t>
            </a:r>
            <a:r>
              <a:rPr lang="de-AT" sz="1700" dirty="0" err="1"/>
              <a:t>established</a:t>
            </a:r>
            <a:r>
              <a:rPr lang="de-AT" sz="1700" dirty="0"/>
              <a:t> </a:t>
            </a:r>
            <a:r>
              <a:rPr lang="de-AT" sz="1700" dirty="0" err="1"/>
              <a:t>risk</a:t>
            </a:r>
            <a:r>
              <a:rPr lang="de-AT" sz="1700" dirty="0"/>
              <a:t> </a:t>
            </a:r>
            <a:r>
              <a:rPr lang="de-AT" sz="1700" dirty="0" err="1"/>
              <a:t>factors</a:t>
            </a:r>
            <a:r>
              <a:rPr lang="de-AT" sz="1700" dirty="0"/>
              <a:t>.</a:t>
            </a:r>
            <a:endParaRPr lang="de-DE" sz="17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878" y="1825625"/>
            <a:ext cx="4486656" cy="443788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172990" y="63150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1000" dirty="0" err="1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Willeit</a:t>
            </a:r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Lancet 2018. </a:t>
            </a:r>
          </a:p>
          <a:p>
            <a:pPr algn="r"/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http://dx.doi.org/10.1016/S0140-6736(18)31652-0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Predictive value of on-statin vs. on-placebo lipoprotein(a) concentration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In an </a:t>
            </a:r>
            <a:r>
              <a:rPr lang="de-AT" dirty="0" err="1"/>
              <a:t>interaction</a:t>
            </a:r>
            <a:r>
              <a:rPr lang="de-AT" dirty="0"/>
              <a:t> </a:t>
            </a:r>
            <a:r>
              <a:rPr lang="de-AT" dirty="0" err="1"/>
              <a:t>analysis</a:t>
            </a:r>
            <a:r>
              <a:rPr lang="de-AT" dirty="0"/>
              <a:t>,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association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high </a:t>
            </a:r>
            <a:r>
              <a:rPr lang="de-AT" dirty="0" err="1"/>
              <a:t>lipoprotein</a:t>
            </a:r>
            <a:r>
              <a:rPr lang="de-AT" dirty="0"/>
              <a:t>(a) </a:t>
            </a:r>
            <a:r>
              <a:rPr lang="de-AT" dirty="0" err="1"/>
              <a:t>with</a:t>
            </a:r>
            <a:r>
              <a:rPr lang="de-AT" dirty="0"/>
              <a:t> CVD </a:t>
            </a:r>
            <a:r>
              <a:rPr lang="de-AT" dirty="0" err="1"/>
              <a:t>risk</a:t>
            </a:r>
            <a:r>
              <a:rPr lang="de-AT" dirty="0"/>
              <a:t> was </a:t>
            </a:r>
            <a:r>
              <a:rPr lang="de-AT" dirty="0" err="1"/>
              <a:t>stronger</a:t>
            </a:r>
            <a:r>
              <a:rPr lang="de-AT" dirty="0"/>
              <a:t> in </a:t>
            </a:r>
            <a:r>
              <a:rPr lang="de-AT" dirty="0" err="1"/>
              <a:t>patients</a:t>
            </a:r>
            <a:r>
              <a:rPr lang="de-AT" dirty="0"/>
              <a:t> </a:t>
            </a:r>
            <a:r>
              <a:rPr lang="de-AT" dirty="0" err="1"/>
              <a:t>allocated</a:t>
            </a:r>
            <a:r>
              <a:rPr lang="de-AT" dirty="0"/>
              <a:t> a </a:t>
            </a:r>
            <a:r>
              <a:rPr lang="de-AT" dirty="0" err="1"/>
              <a:t>statin</a:t>
            </a:r>
            <a:r>
              <a:rPr lang="de-AT" dirty="0"/>
              <a:t> </a:t>
            </a:r>
            <a:r>
              <a:rPr lang="de-AT" dirty="0" err="1"/>
              <a:t>than</a:t>
            </a:r>
            <a:r>
              <a:rPr lang="de-AT" dirty="0"/>
              <a:t> in </a:t>
            </a:r>
            <a:r>
              <a:rPr lang="de-AT" dirty="0" err="1"/>
              <a:t>patients</a:t>
            </a:r>
            <a:r>
              <a:rPr lang="de-AT" dirty="0"/>
              <a:t> </a:t>
            </a:r>
            <a:r>
              <a:rPr lang="de-AT" dirty="0" err="1"/>
              <a:t>allocated</a:t>
            </a:r>
            <a:r>
              <a:rPr lang="de-AT" dirty="0"/>
              <a:t> </a:t>
            </a:r>
            <a:r>
              <a:rPr lang="de-AT" dirty="0" err="1"/>
              <a:t>placebo</a:t>
            </a:r>
            <a:r>
              <a:rPr lang="de-AT" dirty="0"/>
              <a:t>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16" y="2936122"/>
            <a:ext cx="6528816" cy="297980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172990" y="63150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1000" dirty="0" err="1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Willeit</a:t>
            </a:r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Lancet 2018. </a:t>
            </a:r>
          </a:p>
          <a:p>
            <a:pPr algn="r"/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http://dx.doi.org/10.1016/S0140-6736(18)31652-0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6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Predictive value according to clinically important patient characteristics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34" y="1548986"/>
            <a:ext cx="7685532" cy="496747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7600326" y="2442804"/>
            <a:ext cx="710946" cy="22671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172990" y="63150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1000" dirty="0" err="1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Willeit</a:t>
            </a:r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Lancet 2018. </a:t>
            </a:r>
          </a:p>
          <a:p>
            <a:pPr algn="r"/>
            <a:r>
              <a:rPr lang="de-DE" sz="1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http://dx.doi.org/10.1016/S0140-6736(18)31652-0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10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1951</Words>
  <Application>Microsoft Office PowerPoint</Application>
  <PresentationFormat>Bildschirmpräsentation (4:3)</PresentationFormat>
  <Paragraphs>440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Office Theme</vt:lpstr>
      <vt:lpstr>   Baseline and on-statin treatment lipoprotein(a) levels for prediction of cardiovascular events: Individual patient-data meta-analysis of statin outcome trials    Slide deck     The full text of the paper is available at http://www.thelancet.com/journals/lancet/article/PIIS0140-6736(18)31652-0/fulltext    </vt:lpstr>
      <vt:lpstr>Rationale</vt:lpstr>
      <vt:lpstr>Design features of contributing trials</vt:lpstr>
      <vt:lpstr>CONSORT diagram</vt:lpstr>
      <vt:lpstr>Patient characteristics – Baseline</vt:lpstr>
      <vt:lpstr>Patient characteristics – Follow-up</vt:lpstr>
      <vt:lpstr>Association of Lipoprotein(a) with CVD risk</vt:lpstr>
      <vt:lpstr>Predictive value of on-statin vs. on-placebo lipoprotein(a) concentration</vt:lpstr>
      <vt:lpstr>Predictive value according to clinically important patient characteristics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Willeit</dc:creator>
  <cp:lastModifiedBy>Peter Willeit</cp:lastModifiedBy>
  <cp:revision>312</cp:revision>
  <dcterms:created xsi:type="dcterms:W3CDTF">2016-11-06T17:31:04Z</dcterms:created>
  <dcterms:modified xsi:type="dcterms:W3CDTF">2018-10-04T19:25:23Z</dcterms:modified>
</cp:coreProperties>
</file>